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63" r:id="rId3"/>
    <p:sldId id="265" r:id="rId4"/>
    <p:sldId id="266" r:id="rId5"/>
    <p:sldId id="267" r:id="rId6"/>
    <p:sldId id="269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63"/>
            <p14:sldId id="265"/>
            <p14:sldId id="266"/>
            <p14:sldId id="267"/>
            <p14:sldId id="269"/>
            <p14:sldId id="26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896"/>
    <a:srgbClr val="EB752B"/>
    <a:srgbClr val="F1F1F1"/>
    <a:srgbClr val="C6D4DF"/>
    <a:srgbClr val="F3F0ED"/>
    <a:srgbClr val="E1DAD2"/>
    <a:srgbClr val="FEFEFE"/>
    <a:srgbClr val="C1C9CD"/>
    <a:srgbClr val="7C96A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10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192216" y="2491154"/>
            <a:ext cx="4490692" cy="25321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i="1" dirty="0" smtClean="0">
                <a:solidFill>
                  <a:srgbClr val="0070C0"/>
                </a:solidFill>
                <a:latin typeface="Castellar" panose="020A0402060406010301" pitchFamily="18" charset="0"/>
              </a:rPr>
              <a:t>Are </a:t>
            </a:r>
            <a:r>
              <a:rPr lang="en-US" sz="7200" i="1" dirty="0">
                <a:solidFill>
                  <a:srgbClr val="0070C0"/>
                </a:solidFill>
                <a:latin typeface="Castellar" panose="020A0402060406010301" pitchFamily="18" charset="0"/>
              </a:rPr>
              <a:t>you </a:t>
            </a:r>
            <a:r>
              <a:rPr lang="en-US" sz="7200" i="1" dirty="0" smtClean="0">
                <a:solidFill>
                  <a:srgbClr val="0070C0"/>
                </a:solidFill>
                <a:latin typeface="Castellar" panose="020A0402060406010301" pitchFamily="18" charset="0"/>
              </a:rPr>
              <a:t>fit?</a:t>
            </a:r>
            <a:endParaRPr lang="en-US" sz="7200" b="1" i="1" dirty="0">
              <a:ln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231" y="163208"/>
            <a:ext cx="6874118" cy="998742"/>
          </a:xfrm>
        </p:spPr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           </a:t>
            </a:r>
            <a:r>
              <a:rPr lang="en-US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The 26</a:t>
            </a:r>
            <a:r>
              <a:rPr lang="en-US" baseline="300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 of September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1" y="1172308"/>
            <a:ext cx="5802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latin typeface="Baskerville Old Face" panose="02020602080505020303" pitchFamily="18" charset="0"/>
              </a:rPr>
              <a:t>Let’s play the game</a:t>
            </a:r>
            <a:endParaRPr lang="ru-RU" sz="3600" i="1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1" t="5172" r="13133" b="9948"/>
          <a:stretch/>
        </p:blipFill>
        <p:spPr bwMode="auto">
          <a:xfrm>
            <a:off x="1664677" y="2180493"/>
            <a:ext cx="5287108" cy="3798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410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>
                <a:latin typeface="Baskerville Old Face" panose="02020602080505020303" pitchFamily="18" charset="0"/>
              </a:rPr>
              <a:t>Odd one out</a:t>
            </a:r>
            <a:r>
              <a:rPr lang="en-US" i="1" dirty="0">
                <a:latin typeface="Book Antiqua" panose="02040602050305030304" pitchFamily="18" charset="0"/>
              </a:rPr>
              <a:t>: </a:t>
            </a: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690" y="1568608"/>
            <a:ext cx="7869890" cy="4889709"/>
          </a:xfrm>
        </p:spPr>
        <p:txBody>
          <a:bodyPr/>
          <a:lstStyle/>
          <a:p>
            <a:r>
              <a:rPr lang="en-US" sz="4000" dirty="0">
                <a:latin typeface="Baskerville Old Face" panose="02020602080505020303" pitchFamily="18" charset="0"/>
                <a:ea typeface="Yu Gothic UI Semibold" panose="020B0700000000000000" pitchFamily="34" charset="-128"/>
              </a:rPr>
              <a:t>Football, helmet, tennis, rugby.</a:t>
            </a:r>
          </a:p>
          <a:p>
            <a:r>
              <a:rPr lang="en-US" sz="4000" dirty="0">
                <a:latin typeface="Baskerville Old Face" panose="02020602080505020303" pitchFamily="18" charset="0"/>
                <a:ea typeface="Yu Gothic UI Semibold" panose="020B0700000000000000" pitchFamily="34" charset="-128"/>
              </a:rPr>
              <a:t>Goal, ball, football player, field.</a:t>
            </a:r>
          </a:p>
          <a:p>
            <a:r>
              <a:rPr lang="en-US" sz="4000" dirty="0">
                <a:latin typeface="Baskerville Old Face" panose="02020602080505020303" pitchFamily="18" charset="0"/>
                <a:ea typeface="Yu Gothic UI Semibold" panose="020B0700000000000000" pitchFamily="34" charset="-128"/>
              </a:rPr>
              <a:t>Rowing, bob slaying, curling, figure skating.</a:t>
            </a:r>
          </a:p>
          <a:p>
            <a:r>
              <a:rPr lang="en-US" sz="4000" dirty="0">
                <a:latin typeface="Baskerville Old Face" panose="02020602080505020303" pitchFamily="18" charset="0"/>
                <a:ea typeface="Yu Gothic UI Semibold" panose="020B0700000000000000" pitchFamily="34" charset="-128"/>
              </a:rPr>
              <a:t> Hockey, skating, chess, skiing</a:t>
            </a:r>
          </a:p>
          <a:p>
            <a:r>
              <a:rPr lang="en-US" sz="4000" dirty="0">
                <a:latin typeface="Baskerville Old Face" panose="02020602080505020303" pitchFamily="18" charset="0"/>
                <a:ea typeface="Yu Gothic UI Semibold" panose="020B0700000000000000" pitchFamily="34" charset="-128"/>
              </a:rPr>
              <a:t>Running, boxing, cycling, golf.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535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3661" y="163208"/>
            <a:ext cx="7061687" cy="998742"/>
          </a:xfrm>
        </p:spPr>
        <p:txBody>
          <a:bodyPr/>
          <a:lstStyle/>
          <a:p>
            <a:r>
              <a:rPr lang="en-US" dirty="0">
                <a:latin typeface="Baskerville Old Face" panose="02020602080505020303" pitchFamily="18" charset="0"/>
              </a:rPr>
              <a:t>Divide given words into 2 groups</a:t>
            </a:r>
            <a:r>
              <a:rPr lang="en-US" dirty="0"/>
              <a:t>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6123" y="1287254"/>
            <a:ext cx="7589226" cy="488970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Baskerville Old Face" panose="02020602080505020303" pitchFamily="18" charset="0"/>
              </a:rPr>
              <a:t>Mountain climbing, archery, fishing, badminton, netball, swimming, chess, horse racing, walking, handball, wrestling, hiking, bird-watching, water polo, table tennis.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038887"/>
              </p:ext>
            </p:extLst>
          </p:nvPr>
        </p:nvGraphicFramePr>
        <p:xfrm>
          <a:off x="1336431" y="3296138"/>
          <a:ext cx="609600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askerville Old Face" panose="02020602080505020303" pitchFamily="18" charset="0"/>
                        </a:rPr>
                        <a:t>Active</a:t>
                      </a:r>
                      <a:r>
                        <a:rPr lang="en-US" sz="2800" baseline="0" dirty="0" smtClean="0">
                          <a:latin typeface="Baskerville Old Face" panose="02020602080505020303" pitchFamily="18" charset="0"/>
                        </a:rPr>
                        <a:t> kind of sport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askerville Old Face" panose="02020602080505020303" pitchFamily="18" charset="0"/>
                        </a:rPr>
                        <a:t>Why people do sport?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askerville Old Face" panose="02020602080505020303" pitchFamily="18" charset="0"/>
                        </a:rPr>
                        <a:t>Passive  kind of </a:t>
                      </a:r>
                      <a:r>
                        <a:rPr lang="en-US" sz="2800" baseline="0" dirty="0" smtClean="0">
                          <a:latin typeface="Baskerville Old Face" panose="02020602080505020303" pitchFamily="18" charset="0"/>
                        </a:rPr>
                        <a:t> sport 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3595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4337" y="163208"/>
            <a:ext cx="6921011" cy="998742"/>
          </a:xfrm>
        </p:spPr>
        <p:txBody>
          <a:bodyPr/>
          <a:lstStyle/>
          <a:p>
            <a:r>
              <a:rPr lang="en-US" dirty="0" smtClean="0"/>
              <a:t>Group work: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Baskerville Old Face" panose="02020602080505020303" pitchFamily="18" charset="0"/>
              </a:rPr>
              <a:t>Group “Football” read about the USA.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Group “Basketball” – Australia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Group “Volleyball”- </a:t>
            </a:r>
            <a:r>
              <a:rPr lang="en-US" sz="3600" dirty="0" smtClean="0">
                <a:latin typeface="Baskerville Old Face" panose="02020602080505020303" pitchFamily="18" charset="0"/>
              </a:rPr>
              <a:t>the UK</a:t>
            </a:r>
            <a:endParaRPr lang="kk-KZ" sz="3600" dirty="0"/>
          </a:p>
          <a:p>
            <a:endParaRPr lang="ru-RU" dirty="0"/>
          </a:p>
        </p:txBody>
      </p:sp>
      <p:pic>
        <p:nvPicPr>
          <p:cNvPr id="2050" name="Picture 2" descr="Картинки по запросу the u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1" y="3352801"/>
            <a:ext cx="2436337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" t="8532" r="4020" b="9125"/>
          <a:stretch/>
        </p:blipFill>
        <p:spPr bwMode="auto">
          <a:xfrm>
            <a:off x="6329547" y="3352801"/>
            <a:ext cx="2446318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584" y="3352801"/>
            <a:ext cx="2636322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462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“Bingo” game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246" y="4821382"/>
            <a:ext cx="2279361" cy="142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51724"/>
              </p:ext>
            </p:extLst>
          </p:nvPr>
        </p:nvGraphicFramePr>
        <p:xfrm>
          <a:off x="178129" y="902525"/>
          <a:ext cx="8775868" cy="593343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293404"/>
                <a:gridCol w="719760"/>
                <a:gridCol w="720338"/>
                <a:gridCol w="720338"/>
                <a:gridCol w="720338"/>
                <a:gridCol w="720338"/>
                <a:gridCol w="720338"/>
                <a:gridCol w="720338"/>
                <a:gridCol w="720338"/>
                <a:gridCol w="720338"/>
              </a:tblGrid>
              <a:tr h="7811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ru-RU" sz="2400" b="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0" dirty="0" err="1">
                          <a:effectLst/>
                          <a:latin typeface="Baskerville Old Face" panose="02020602080505020303" pitchFamily="18" charset="0"/>
                        </a:rPr>
                        <a:t>Naurysbay</a:t>
                      </a:r>
                      <a:endParaRPr lang="ru-RU" sz="16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0" dirty="0" err="1">
                          <a:effectLst/>
                          <a:latin typeface="Baskerville Old Face" panose="02020602080505020303" pitchFamily="18" charset="0"/>
                        </a:rPr>
                        <a:t>Nuray</a:t>
                      </a:r>
                      <a:r>
                        <a:rPr lang="en-US" sz="1600" i="0" dirty="0">
                          <a:effectLst/>
                          <a:latin typeface="Baskerville Old Face" panose="02020602080505020303" pitchFamily="18" charset="0"/>
                        </a:rPr>
                        <a:t> T</a:t>
                      </a:r>
                      <a:endParaRPr lang="ru-RU" sz="16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0" dirty="0" err="1" smtClean="0">
                          <a:effectLst/>
                          <a:latin typeface="Baskerville Old Face" panose="02020602080505020303" pitchFamily="18" charset="0"/>
                        </a:rPr>
                        <a:t>Gau</a:t>
                      </a:r>
                      <a:r>
                        <a:rPr lang="ru-RU" sz="1600" i="0" dirty="0" smtClean="0">
                          <a:effectLst/>
                          <a:latin typeface="Baskerville Old Face" panose="02020602080505020303" pitchFamily="18" charset="0"/>
                        </a:rPr>
                        <a:t>-</a:t>
                      </a:r>
                      <a:r>
                        <a:rPr lang="en-US" sz="1600" i="0" dirty="0" err="1" smtClean="0">
                          <a:effectLst/>
                          <a:latin typeface="Baskerville Old Face" panose="02020602080505020303" pitchFamily="18" charset="0"/>
                        </a:rPr>
                        <a:t>khar</a:t>
                      </a:r>
                      <a:endParaRPr lang="ru-RU" sz="16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0" dirty="0">
                          <a:effectLst/>
                          <a:latin typeface="Baskerville Old Face" panose="02020602080505020303" pitchFamily="18" charset="0"/>
                        </a:rPr>
                        <a:t>Sabina</a:t>
                      </a:r>
                      <a:endParaRPr lang="ru-RU" sz="16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0" dirty="0" err="1">
                          <a:effectLst/>
                          <a:latin typeface="Baskerville Old Face" panose="02020602080505020303" pitchFamily="18" charset="0"/>
                        </a:rPr>
                        <a:t>Nuray</a:t>
                      </a:r>
                      <a:r>
                        <a:rPr lang="en-US" sz="1600" i="0" dirty="0">
                          <a:effectLst/>
                          <a:latin typeface="Baskerville Old Face" panose="02020602080505020303" pitchFamily="18" charset="0"/>
                        </a:rPr>
                        <a:t> O</a:t>
                      </a:r>
                      <a:endParaRPr lang="ru-RU" sz="16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0" dirty="0" err="1" smtClean="0">
                          <a:effectLst/>
                          <a:latin typeface="Baskerville Old Face" panose="02020602080505020303" pitchFamily="18" charset="0"/>
                        </a:rPr>
                        <a:t>Nurly</a:t>
                      </a:r>
                      <a:r>
                        <a:rPr lang="ru-RU" sz="1600" i="0" dirty="0" smtClean="0">
                          <a:effectLst/>
                          <a:latin typeface="Baskerville Old Face" panose="02020602080505020303" pitchFamily="18" charset="0"/>
                        </a:rPr>
                        <a:t>-</a:t>
                      </a:r>
                      <a:r>
                        <a:rPr lang="en-US" sz="1600" i="0" dirty="0" smtClean="0">
                          <a:effectLst/>
                          <a:latin typeface="Baskerville Old Face" panose="02020602080505020303" pitchFamily="18" charset="0"/>
                        </a:rPr>
                        <a:t>khan</a:t>
                      </a:r>
                      <a:endParaRPr lang="ru-RU" sz="16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0" dirty="0" err="1" smtClean="0">
                          <a:effectLst/>
                          <a:latin typeface="Baskerville Old Face" panose="02020602080505020303" pitchFamily="18" charset="0"/>
                        </a:rPr>
                        <a:t>Nazar</a:t>
                      </a:r>
                      <a:r>
                        <a:rPr lang="ru-RU" sz="1600" i="0" dirty="0" smtClean="0">
                          <a:effectLst/>
                          <a:latin typeface="Baskerville Old Face" panose="02020602080505020303" pitchFamily="18" charset="0"/>
                        </a:rPr>
                        <a:t>-</a:t>
                      </a:r>
                      <a:r>
                        <a:rPr lang="en-US" sz="1600" i="0" dirty="0" smtClean="0">
                          <a:effectLst/>
                          <a:latin typeface="Baskerville Old Face" panose="02020602080505020303" pitchFamily="18" charset="0"/>
                        </a:rPr>
                        <a:t>bay</a:t>
                      </a:r>
                      <a:endParaRPr lang="ru-RU" sz="16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0" dirty="0">
                          <a:effectLst/>
                          <a:latin typeface="Baskerville Old Face" panose="02020602080505020303" pitchFamily="18" charset="0"/>
                        </a:rPr>
                        <a:t>Anel</a:t>
                      </a:r>
                      <a:endParaRPr lang="ru-RU" sz="16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0" dirty="0" err="1" smtClean="0">
                          <a:effectLst/>
                          <a:latin typeface="Baskerville Old Face" panose="02020602080505020303" pitchFamily="18" charset="0"/>
                        </a:rPr>
                        <a:t>Ayau</a:t>
                      </a:r>
                      <a:r>
                        <a:rPr lang="ru-RU" sz="1600" i="0" dirty="0" smtClean="0">
                          <a:effectLst/>
                          <a:latin typeface="Baskerville Old Face" panose="02020602080505020303" pitchFamily="18" charset="0"/>
                        </a:rPr>
                        <a:t>-</a:t>
                      </a:r>
                      <a:r>
                        <a:rPr lang="en-US" sz="1600" i="0" dirty="0" err="1" smtClean="0">
                          <a:effectLst/>
                          <a:latin typeface="Baskerville Old Face" panose="02020602080505020303" pitchFamily="18" charset="0"/>
                        </a:rPr>
                        <a:t>zhan</a:t>
                      </a:r>
                      <a:endParaRPr lang="ru-RU" sz="16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</a:tr>
              <a:tr h="6148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Baskerville Old Face" panose="02020602080505020303" pitchFamily="18" charset="0"/>
                        </a:rPr>
                        <a:t>Do you do exercises in the morning?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</a:tr>
              <a:tr h="6148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Baskerville Old Face" panose="02020602080505020303" pitchFamily="18" charset="0"/>
                        </a:rPr>
                        <a:t>What is your </a:t>
                      </a:r>
                      <a:r>
                        <a:rPr lang="en-US" sz="1600" b="0" dirty="0" err="1">
                          <a:effectLst/>
                          <a:latin typeface="Baskerville Old Face" panose="02020602080505020303" pitchFamily="18" charset="0"/>
                        </a:rPr>
                        <a:t>favourite</a:t>
                      </a:r>
                      <a:r>
                        <a:rPr lang="en-US" sz="1600" b="0" dirty="0">
                          <a:effectLst/>
                          <a:latin typeface="Baskerville Old Face" panose="02020602080505020303" pitchFamily="18" charset="0"/>
                        </a:rPr>
                        <a:t> kind of sport?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</a:tr>
              <a:tr h="6148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Baskerville Old Face" panose="02020602080505020303" pitchFamily="18" charset="0"/>
                        </a:rPr>
                        <a:t>What do you think about passive sport?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</a:tr>
              <a:tr h="6148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Baskerville Old Face" panose="02020602080505020303" pitchFamily="18" charset="0"/>
                        </a:rPr>
                        <a:t>What sports have taken the origin in Britain?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</a:tr>
              <a:tr h="6148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Baskerville Old Face" panose="02020602080505020303" pitchFamily="18" charset="0"/>
                        </a:rPr>
                        <a:t>What are the most spectacular sports in the USA?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</a:tr>
              <a:tr h="6148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Baskerville Old Face" panose="02020602080505020303" pitchFamily="18" charset="0"/>
                        </a:rPr>
                        <a:t>Do you know any famous American basketball players?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</a:tr>
              <a:tr h="6148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Baskerville Old Face" panose="02020602080505020303" pitchFamily="18" charset="0"/>
                        </a:rPr>
                        <a:t>What do a lot of Australians think?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</a:tr>
              <a:tr h="6148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Baskerville Old Face" panose="02020602080505020303" pitchFamily="18" charset="0"/>
                        </a:rPr>
                        <a:t> Where do more that 100 000 people go every year?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87" marR="5598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269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Feed-back: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1" t="-1" r="12149" b="1937"/>
          <a:stretch/>
        </p:blipFill>
        <p:spPr bwMode="auto">
          <a:xfrm>
            <a:off x="961293" y="1224940"/>
            <a:ext cx="3845170" cy="2374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Картинки по запросу green envelop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1" r="9565" b="4522"/>
          <a:stretch/>
        </p:blipFill>
        <p:spPr bwMode="auto">
          <a:xfrm>
            <a:off x="5122985" y="1254370"/>
            <a:ext cx="3552092" cy="2379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t="3885" r="6000" b="9022"/>
          <a:stretch/>
        </p:blipFill>
        <p:spPr bwMode="auto">
          <a:xfrm>
            <a:off x="961292" y="3821723"/>
            <a:ext cx="3657599" cy="2497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9" t="7877" r="16086" b="6144"/>
          <a:stretch/>
        </p:blipFill>
        <p:spPr bwMode="auto">
          <a:xfrm>
            <a:off x="5228491" y="3950373"/>
            <a:ext cx="3446585" cy="2239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0838182">
            <a:off x="2250831" y="1793631"/>
            <a:ext cx="1793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Baskerville Old Face" panose="02020602080505020303" pitchFamily="18" charset="0"/>
              </a:rPr>
              <a:t>It was new for me…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597266">
            <a:off x="6093485" y="1676191"/>
            <a:ext cx="2239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</a:rPr>
              <a:t>It was interesting for me…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962918">
            <a:off x="1395046" y="4747846"/>
            <a:ext cx="2848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It was important for me…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035761">
            <a:off x="6649154" y="4245656"/>
            <a:ext cx="2130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It was useful for me…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21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607</TotalTime>
  <Words>247</Words>
  <Application>Microsoft Office PowerPoint</Application>
  <PresentationFormat>Экран (4:3)</PresentationFormat>
  <Paragraphs>117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Презентация PowerPoint</vt:lpstr>
      <vt:lpstr>           The 26th of September</vt:lpstr>
      <vt:lpstr>Odd one out: </vt:lpstr>
      <vt:lpstr>Divide given words into 2 groups: </vt:lpstr>
      <vt:lpstr>Group work: </vt:lpstr>
      <vt:lpstr>“Bingo” game</vt:lpstr>
      <vt:lpstr>Feed-back: 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АЙБОТА</cp:lastModifiedBy>
  <cp:revision>157</cp:revision>
  <dcterms:created xsi:type="dcterms:W3CDTF">2016-11-18T14:12:19Z</dcterms:created>
  <dcterms:modified xsi:type="dcterms:W3CDTF">2017-09-26T04:22:04Z</dcterms:modified>
</cp:coreProperties>
</file>