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8FA26"/>
    <a:srgbClr val="9EF12F"/>
    <a:srgbClr val="CEB124"/>
    <a:srgbClr val="AFFC24"/>
    <a:srgbClr val="BEFC24"/>
    <a:srgbClr val="6BA907"/>
    <a:srgbClr val="48AB05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BFA8-2EE0-4116-BDF2-E11A7C485526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0F4A-DC1A-4ED7-8619-DF34E5A36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BFA8-2EE0-4116-BDF2-E11A7C485526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0F4A-DC1A-4ED7-8619-DF34E5A36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BFA8-2EE0-4116-BDF2-E11A7C485526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0F4A-DC1A-4ED7-8619-DF34E5A36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BFA8-2EE0-4116-BDF2-E11A7C485526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0F4A-DC1A-4ED7-8619-DF34E5A36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BFA8-2EE0-4116-BDF2-E11A7C485526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0F4A-DC1A-4ED7-8619-DF34E5A36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BFA8-2EE0-4116-BDF2-E11A7C485526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0F4A-DC1A-4ED7-8619-DF34E5A36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BFA8-2EE0-4116-BDF2-E11A7C485526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0F4A-DC1A-4ED7-8619-DF34E5A36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BFA8-2EE0-4116-BDF2-E11A7C485526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0F4A-DC1A-4ED7-8619-DF34E5A36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BFA8-2EE0-4116-BDF2-E11A7C485526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0F4A-DC1A-4ED7-8619-DF34E5A36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BFA8-2EE0-4116-BDF2-E11A7C485526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0F4A-DC1A-4ED7-8619-DF34E5A36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BFA8-2EE0-4116-BDF2-E11A7C485526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0F4A-DC1A-4ED7-8619-DF34E5A36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8FA26"/>
            </a:gs>
            <a:gs pos="100000">
              <a:srgbClr val="48AB05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7BFA8-2EE0-4116-BDF2-E11A7C485526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40F4A-DC1A-4ED7-8619-DF34E5A36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video" Target="file:///C:\Users\&#1040;&#1076;&#1084;&#1080;&#1085;&#1080;&#1089;&#1090;&#1088;&#1072;&#1090;&#1086;&#1088;\Desktop\100PHOTO\SAM_0471.MP4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\Desktop\100PHOTO\SAM_0471.MP4" TargetMode="Externa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0.pn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571612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0000FF"/>
                </a:solidFill>
              </a:rPr>
              <a:t>Тема урока: </a:t>
            </a:r>
            <a:r>
              <a:rPr lang="ru-RU" sz="3200" dirty="0" smtClean="0">
                <a:solidFill>
                  <a:srgbClr val="0000FF"/>
                </a:solidFill>
              </a:rPr>
              <a:t>«Когда лучше выполнять                  </a:t>
            </a:r>
            <a:br>
              <a:rPr lang="ru-RU" sz="3200" dirty="0" smtClean="0">
                <a:solidFill>
                  <a:srgbClr val="0000FF"/>
                </a:solidFill>
              </a:rPr>
            </a:br>
            <a:r>
              <a:rPr lang="ru-RU" sz="3200" dirty="0" smtClean="0">
                <a:solidFill>
                  <a:srgbClr val="0000FF"/>
                </a:solidFill>
              </a:rPr>
              <a:t>                          домашнее задание?»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143248"/>
            <a:ext cx="7858180" cy="1752600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rgbClr val="0000FF"/>
                </a:solidFill>
              </a:rPr>
              <a:t>Цель урока:</a:t>
            </a:r>
            <a:r>
              <a:rPr lang="kk-KZ" b="1" dirty="0">
                <a:solidFill>
                  <a:srgbClr val="0000FF"/>
                </a:solidFill>
              </a:rPr>
              <a:t> </a:t>
            </a:r>
            <a:r>
              <a:rPr lang="kk-KZ" dirty="0">
                <a:solidFill>
                  <a:srgbClr val="0000FF"/>
                </a:solidFill>
              </a:rPr>
              <a:t>развитие устной и письменной </a:t>
            </a:r>
            <a:r>
              <a:rPr lang="kk-KZ" dirty="0" smtClean="0">
                <a:solidFill>
                  <a:srgbClr val="0000FF"/>
                </a:solidFill>
              </a:rPr>
              <a:t>  речи учащихся, </a:t>
            </a:r>
            <a:r>
              <a:rPr lang="kk-KZ" dirty="0">
                <a:solidFill>
                  <a:srgbClr val="0000FF"/>
                </a:solidFill>
              </a:rPr>
              <a:t>активизация их мыслительной и творческой деятельности, </a:t>
            </a:r>
            <a:r>
              <a:rPr lang="kk-KZ" dirty="0" smtClean="0">
                <a:solidFill>
                  <a:srgbClr val="0000FF"/>
                </a:solidFill>
              </a:rPr>
              <a:t>уважение  другого мнения.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428604"/>
            <a:ext cx="7358114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</a:rPr>
              <a:t>Урок русского языка в 6  классе</a:t>
            </a:r>
            <a:endParaRPr lang="ru-RU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7"/>
          <p:cNvSpPr>
            <a:spLocks noChangeArrowheads="1"/>
          </p:cNvSpPr>
          <p:nvPr/>
        </p:nvSpPr>
        <p:spPr bwMode="auto">
          <a:xfrm>
            <a:off x="214282" y="928670"/>
            <a:ext cx="2663825" cy="14398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0000FF"/>
                </a:solidFill>
              </a:rPr>
              <a:t>  </a:t>
            </a:r>
            <a:r>
              <a:rPr lang="ru-RU" dirty="0" smtClean="0">
                <a:solidFill>
                  <a:srgbClr val="0000FF"/>
                </a:solidFill>
              </a:rPr>
              <a:t>1.Эмоциональный</a:t>
            </a:r>
            <a:endParaRPr lang="ru-RU" dirty="0">
              <a:solidFill>
                <a:srgbClr val="0000FF"/>
              </a:solidFill>
            </a:endParaRP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 настрой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Вызов урока</a:t>
            </a:r>
            <a:endParaRPr lang="ru-RU" dirty="0">
              <a:solidFill>
                <a:srgbClr val="0000FF"/>
              </a:solidFill>
            </a:endParaRP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028" name="AutoShape 10"/>
          <p:cNvSpPr>
            <a:spLocks noChangeArrowheads="1"/>
          </p:cNvSpPr>
          <p:nvPr/>
        </p:nvSpPr>
        <p:spPr bwMode="auto">
          <a:xfrm>
            <a:off x="6929454" y="1214422"/>
            <a:ext cx="2017743" cy="1008062"/>
          </a:xfrm>
          <a:prstGeom prst="hexagon">
            <a:avLst>
              <a:gd name="adj" fmla="val 55354"/>
              <a:gd name="vf" fmla="val 11547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  </a:t>
            </a:r>
            <a:r>
              <a:rPr lang="ru-RU" sz="2400" dirty="0"/>
              <a:t>ИКТ</a:t>
            </a:r>
          </a:p>
        </p:txBody>
      </p:sp>
      <p:sp>
        <p:nvSpPr>
          <p:cNvPr id="1029" name="AutoShape 13"/>
          <p:cNvSpPr>
            <a:spLocks noChangeArrowheads="1"/>
          </p:cNvSpPr>
          <p:nvPr/>
        </p:nvSpPr>
        <p:spPr bwMode="auto">
          <a:xfrm>
            <a:off x="214282" y="2857496"/>
            <a:ext cx="2771775" cy="1511301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 smtClean="0">
              <a:solidFill>
                <a:srgbClr val="4614FC"/>
              </a:solidFill>
            </a:endParaRPr>
          </a:p>
          <a:p>
            <a:pPr algn="ctr"/>
            <a:r>
              <a:rPr lang="ru-RU" dirty="0" smtClean="0">
                <a:solidFill>
                  <a:srgbClr val="4614FC"/>
                </a:solidFill>
              </a:rPr>
              <a:t>2. Осмысление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rgbClr val="4614FC"/>
                </a:solidFill>
              </a:rPr>
              <a:t> Беседа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rgbClr val="4614FC"/>
                </a:solidFill>
              </a:rPr>
              <a:t>Индивидуальная работа  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rgbClr val="4614FC"/>
                </a:solidFill>
              </a:rPr>
              <a:t>Работа  в парах 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rgbClr val="4614FC"/>
                </a:solidFill>
              </a:rPr>
              <a:t>Групповая работа</a:t>
            </a:r>
            <a:endParaRPr lang="ru-RU" dirty="0">
              <a:solidFill>
                <a:srgbClr val="4614FC"/>
              </a:solidFill>
            </a:endParaRPr>
          </a:p>
          <a:p>
            <a:pPr algn="ctr"/>
            <a:r>
              <a:rPr lang="ru-RU" dirty="0" smtClean="0">
                <a:solidFill>
                  <a:srgbClr val="4614FC"/>
                </a:solidFill>
              </a:rPr>
              <a:t> </a:t>
            </a:r>
            <a:endParaRPr lang="ru-RU" dirty="0">
              <a:solidFill>
                <a:srgbClr val="4614FC"/>
              </a:solidFill>
            </a:endParaRPr>
          </a:p>
        </p:txBody>
      </p:sp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5724525" y="5157788"/>
          <a:ext cx="1714500" cy="238125"/>
        </p:xfrm>
        <a:graphic>
          <a:graphicData uri="http://schemas.openxmlformats.org/presentationml/2006/ole">
            <p:oleObj spid="_x0000_s1026" name="Диаграмма" r:id="rId4" imgW="1714394" imgH="914535" progId="MSGraph.Chart.8">
              <p:embed followColorScheme="full"/>
            </p:oleObj>
          </a:graphicData>
        </a:graphic>
      </p:graphicFrame>
      <p:sp>
        <p:nvSpPr>
          <p:cNvPr id="1030" name="AutoShape 17"/>
          <p:cNvSpPr>
            <a:spLocks noChangeArrowheads="1"/>
          </p:cNvSpPr>
          <p:nvPr/>
        </p:nvSpPr>
        <p:spPr bwMode="auto">
          <a:xfrm>
            <a:off x="7286644" y="3500438"/>
            <a:ext cx="1857356" cy="1071570"/>
          </a:xfrm>
          <a:prstGeom prst="hexagon">
            <a:avLst>
              <a:gd name="adj" fmla="val 50000"/>
              <a:gd name="vf" fmla="val 11547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4614FC"/>
                </a:solidFill>
              </a:rPr>
              <a:t>  </a:t>
            </a:r>
            <a:r>
              <a:rPr lang="ru-RU" dirty="0" smtClean="0"/>
              <a:t>Новые  подходы</a:t>
            </a:r>
            <a:endParaRPr lang="ru-RU" dirty="0"/>
          </a:p>
        </p:txBody>
      </p:sp>
      <p:sp>
        <p:nvSpPr>
          <p:cNvPr id="1031" name="AutoShape 24"/>
          <p:cNvSpPr>
            <a:spLocks noChangeArrowheads="1"/>
          </p:cNvSpPr>
          <p:nvPr/>
        </p:nvSpPr>
        <p:spPr bwMode="auto">
          <a:xfrm>
            <a:off x="357158" y="4857760"/>
            <a:ext cx="2520950" cy="1439862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0000FF"/>
                </a:solidFill>
              </a:rPr>
              <a:t>  </a:t>
            </a:r>
            <a:r>
              <a:rPr lang="ru-RU" dirty="0" smtClean="0">
                <a:solidFill>
                  <a:srgbClr val="0000FF"/>
                </a:solidFill>
              </a:rPr>
              <a:t>3. Дискуссия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Творческая работа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032" name="AutoShape 26"/>
          <p:cNvSpPr>
            <a:spLocks noChangeArrowheads="1"/>
          </p:cNvSpPr>
          <p:nvPr/>
        </p:nvSpPr>
        <p:spPr bwMode="auto">
          <a:xfrm>
            <a:off x="7056437" y="5143512"/>
            <a:ext cx="2087563" cy="936625"/>
          </a:xfrm>
          <a:prstGeom prst="hexagon">
            <a:avLst>
              <a:gd name="adj" fmla="val 55720"/>
              <a:gd name="vf" fmla="val 11547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  Критическое</a:t>
            </a:r>
          </a:p>
          <a:p>
            <a:pPr algn="ctr"/>
            <a:r>
              <a:rPr lang="ru-RU" dirty="0"/>
              <a:t>мышление</a:t>
            </a:r>
          </a:p>
        </p:txBody>
      </p:sp>
      <p:sp>
        <p:nvSpPr>
          <p:cNvPr id="1036" name="AutoShape 33"/>
          <p:cNvSpPr>
            <a:spLocks noChangeArrowheads="1"/>
          </p:cNvSpPr>
          <p:nvPr/>
        </p:nvSpPr>
        <p:spPr bwMode="auto">
          <a:xfrm>
            <a:off x="323850" y="188913"/>
            <a:ext cx="3168650" cy="576262"/>
          </a:xfrm>
          <a:prstGeom prst="wedgeRoundRectCallout">
            <a:avLst>
              <a:gd name="adj1" fmla="val 4060"/>
              <a:gd name="adj2" fmla="val 7699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>
                <a:latin typeface="Monotype Corsiva" pitchFamily="66" charset="0"/>
              </a:rPr>
              <a:t>Этапы урока:</a:t>
            </a:r>
          </a:p>
          <a:p>
            <a:pPr algn="ctr"/>
            <a:r>
              <a:rPr lang="ru-RU"/>
              <a:t> </a:t>
            </a:r>
          </a:p>
        </p:txBody>
      </p:sp>
      <p:pic>
        <p:nvPicPr>
          <p:cNvPr id="14" name="Picture 2" descr="C:\Users\Администратор\Desktop\МОИ отчеты\Урок1\SAM_36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2428868"/>
            <a:ext cx="2071702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 descr="C:\Users\Администратор\Desktop\100PHOTO\SAM_35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2428868"/>
            <a:ext cx="1980000" cy="1234486"/>
          </a:xfrm>
          <a:prstGeom prst="snip2DiagRect">
            <a:avLst/>
          </a:prstGeom>
          <a:noFill/>
        </p:spPr>
      </p:pic>
      <p:pic>
        <p:nvPicPr>
          <p:cNvPr id="22" name="Picture 7" descr="C:\Users\Администратор\Desktop\100PHOTO\SAM_367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5072074"/>
            <a:ext cx="1714512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5" descr="C:\Users\Администратор\Desktop\МОИ отчеты\Урок1\SAM_359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785794"/>
            <a:ext cx="1285852" cy="1428760"/>
          </a:xfrm>
          <a:prstGeom prst="rect">
            <a:avLst/>
          </a:prstGeom>
          <a:noFill/>
        </p:spPr>
      </p:pic>
      <p:pic>
        <p:nvPicPr>
          <p:cNvPr id="5" name="Picture 6" descr="C:\Users\Администратор\Desktop\МОИ отчеты\Урок1\SAM_36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1802" y="3786190"/>
            <a:ext cx="2000264" cy="1000132"/>
          </a:xfrm>
          <a:prstGeom prst="rect">
            <a:avLst/>
          </a:prstGeom>
          <a:noFill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 cstate="print"/>
          <a:srcRect l="33492" t="20508" r="18741" b="15039"/>
          <a:stretch>
            <a:fillRect/>
          </a:stretch>
        </p:blipFill>
        <p:spPr bwMode="auto">
          <a:xfrm>
            <a:off x="4429124" y="5000636"/>
            <a:ext cx="1357322" cy="1574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Users\Администратор\Desktop\МОИ отчеты\Урок1\SAM_369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28926" y="857232"/>
            <a:ext cx="1214446" cy="1357322"/>
          </a:xfrm>
          <a:prstGeom prst="rect">
            <a:avLst/>
          </a:prstGeom>
          <a:noFill/>
        </p:spPr>
      </p:pic>
      <p:pic>
        <p:nvPicPr>
          <p:cNvPr id="18" name="Рисунок 17" descr="C:\Users\Администратор\Desktop\100PHOTO\SAM_3592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29256" y="714356"/>
            <a:ext cx="1643074" cy="1582134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SAM_0471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3" cstate="print"/>
          <a:stretch>
            <a:fillRect/>
          </a:stretch>
        </p:blipFill>
        <p:spPr>
          <a:xfrm>
            <a:off x="5357818" y="3643314"/>
            <a:ext cx="2000264" cy="1321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I:\SAM_3998.JPG"/>
          <p:cNvPicPr/>
          <p:nvPr/>
        </p:nvPicPr>
        <p:blipFill>
          <a:blip r:embed="rId14" cstate="print"/>
          <a:srcRect l="13098" t="30108" r="26440" b="15591"/>
          <a:stretch>
            <a:fillRect/>
          </a:stretch>
        </p:blipFill>
        <p:spPr bwMode="auto">
          <a:xfrm>
            <a:off x="5643570" y="5000636"/>
            <a:ext cx="1780865" cy="141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7"/>
          <p:cNvSpPr>
            <a:spLocks noChangeArrowheads="1"/>
          </p:cNvSpPr>
          <p:nvPr/>
        </p:nvSpPr>
        <p:spPr bwMode="auto">
          <a:xfrm>
            <a:off x="323850" y="404813"/>
            <a:ext cx="1944688" cy="1081087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0066FF"/>
                </a:solidFill>
              </a:rPr>
              <a:t> </a:t>
            </a:r>
            <a:r>
              <a:rPr lang="ru-RU" dirty="0" smtClean="0">
                <a:solidFill>
                  <a:srgbClr val="0000FF"/>
                </a:solidFill>
              </a:rPr>
              <a:t>4.Защита мнений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 учащихся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149" name="AutoShape 8"/>
          <p:cNvSpPr>
            <a:spLocks noChangeArrowheads="1"/>
          </p:cNvSpPr>
          <p:nvPr/>
        </p:nvSpPr>
        <p:spPr bwMode="auto">
          <a:xfrm>
            <a:off x="539750" y="1989138"/>
            <a:ext cx="1871663" cy="1081087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0000FF"/>
                </a:solidFill>
              </a:rPr>
              <a:t>  5.Физминутка</a:t>
            </a:r>
          </a:p>
        </p:txBody>
      </p:sp>
      <p:sp>
        <p:nvSpPr>
          <p:cNvPr id="6150" name="AutoShape 9"/>
          <p:cNvSpPr>
            <a:spLocks noChangeArrowheads="1"/>
          </p:cNvSpPr>
          <p:nvPr/>
        </p:nvSpPr>
        <p:spPr bwMode="auto">
          <a:xfrm>
            <a:off x="500034" y="3500438"/>
            <a:ext cx="1871662" cy="1008062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0066FF"/>
                </a:solidFill>
              </a:rPr>
              <a:t> </a:t>
            </a:r>
            <a:r>
              <a:rPr lang="ru-RU" dirty="0" smtClean="0">
                <a:solidFill>
                  <a:srgbClr val="0000FF"/>
                </a:solidFill>
              </a:rPr>
              <a:t>6. Работа 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в группах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151" name="AutoShape 10"/>
          <p:cNvSpPr>
            <a:spLocks noChangeArrowheads="1"/>
          </p:cNvSpPr>
          <p:nvPr/>
        </p:nvSpPr>
        <p:spPr bwMode="auto">
          <a:xfrm>
            <a:off x="468313" y="5157788"/>
            <a:ext cx="2087562" cy="11525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 </a:t>
            </a:r>
            <a:r>
              <a:rPr lang="ru-RU" dirty="0">
                <a:solidFill>
                  <a:srgbClr val="0000FF"/>
                </a:solidFill>
              </a:rPr>
              <a:t>7.Рефлексия</a:t>
            </a:r>
          </a:p>
          <a:p>
            <a:pPr algn="ctr"/>
            <a:r>
              <a:rPr lang="ru-RU" dirty="0">
                <a:solidFill>
                  <a:srgbClr val="0000FF"/>
                </a:solidFill>
              </a:rPr>
              <a:t>8.Д</a:t>
            </a:r>
            <a:r>
              <a:rPr lang="en-US" dirty="0">
                <a:solidFill>
                  <a:srgbClr val="0000FF"/>
                </a:solidFill>
              </a:rPr>
              <a:t>/</a:t>
            </a:r>
            <a:r>
              <a:rPr lang="ru-RU" dirty="0" err="1">
                <a:solidFill>
                  <a:srgbClr val="0000FF"/>
                </a:solidFill>
              </a:rPr>
              <a:t>з</a:t>
            </a:r>
            <a:r>
              <a:rPr lang="ru-RU" dirty="0">
                <a:solidFill>
                  <a:srgbClr val="0000FF"/>
                </a:solidFill>
              </a:rPr>
              <a:t>-</a:t>
            </a:r>
          </a:p>
          <a:p>
            <a:pPr algn="ctr"/>
            <a:r>
              <a:rPr lang="ru-RU" dirty="0">
                <a:solidFill>
                  <a:srgbClr val="0000FF"/>
                </a:solidFill>
              </a:rPr>
              <a:t>творческое</a:t>
            </a:r>
          </a:p>
          <a:p>
            <a:pPr algn="ctr"/>
            <a:r>
              <a:rPr lang="ru-RU" dirty="0">
                <a:solidFill>
                  <a:srgbClr val="0000FF"/>
                </a:solidFill>
              </a:rPr>
              <a:t>задание</a:t>
            </a:r>
          </a:p>
        </p:txBody>
      </p:sp>
      <p:sp>
        <p:nvSpPr>
          <p:cNvPr id="6152" name="AutoShape 11"/>
          <p:cNvSpPr>
            <a:spLocks noChangeArrowheads="1"/>
          </p:cNvSpPr>
          <p:nvPr/>
        </p:nvSpPr>
        <p:spPr bwMode="auto">
          <a:xfrm>
            <a:off x="6588125" y="1916113"/>
            <a:ext cx="2016125" cy="1008062"/>
          </a:xfrm>
          <a:prstGeom prst="flowChartPrepar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   Возрастные</a:t>
            </a:r>
          </a:p>
          <a:p>
            <a:pPr algn="ctr"/>
            <a:r>
              <a:rPr lang="ru-RU" dirty="0"/>
              <a:t>особенности</a:t>
            </a:r>
          </a:p>
          <a:p>
            <a:pPr algn="ctr"/>
            <a:r>
              <a:rPr lang="ru-RU" dirty="0"/>
              <a:t>в обучении</a:t>
            </a:r>
          </a:p>
        </p:txBody>
      </p:sp>
      <p:sp>
        <p:nvSpPr>
          <p:cNvPr id="6153" name="AutoShape 12"/>
          <p:cNvSpPr>
            <a:spLocks noChangeArrowheads="1"/>
          </p:cNvSpPr>
          <p:nvPr/>
        </p:nvSpPr>
        <p:spPr bwMode="auto">
          <a:xfrm>
            <a:off x="6715140" y="500042"/>
            <a:ext cx="2232025" cy="1152525"/>
          </a:xfrm>
          <a:prstGeom prst="flowChartPrepar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   Управление и</a:t>
            </a:r>
          </a:p>
          <a:p>
            <a:pPr algn="ctr"/>
            <a:r>
              <a:rPr lang="ru-RU" dirty="0"/>
              <a:t>лидерство</a:t>
            </a:r>
          </a:p>
          <a:p>
            <a:pPr algn="ctr"/>
            <a:r>
              <a:rPr lang="ru-RU" dirty="0"/>
              <a:t>в обучении</a:t>
            </a:r>
          </a:p>
        </p:txBody>
      </p:sp>
      <p:sp>
        <p:nvSpPr>
          <p:cNvPr id="6154" name="AutoShape 13"/>
          <p:cNvSpPr>
            <a:spLocks noChangeArrowheads="1"/>
          </p:cNvSpPr>
          <p:nvPr/>
        </p:nvSpPr>
        <p:spPr bwMode="auto">
          <a:xfrm>
            <a:off x="6875462" y="5357826"/>
            <a:ext cx="2268538" cy="1079500"/>
          </a:xfrm>
          <a:prstGeom prst="flowChartPrepar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 Оценивание</a:t>
            </a:r>
            <a:endParaRPr lang="ru-RU" dirty="0"/>
          </a:p>
        </p:txBody>
      </p:sp>
      <p:sp>
        <p:nvSpPr>
          <p:cNvPr id="6155" name="AutoShape 14"/>
          <p:cNvSpPr>
            <a:spLocks noChangeArrowheads="1"/>
          </p:cNvSpPr>
          <p:nvPr/>
        </p:nvSpPr>
        <p:spPr bwMode="auto">
          <a:xfrm>
            <a:off x="6715140" y="3429000"/>
            <a:ext cx="2195512" cy="1152525"/>
          </a:xfrm>
          <a:prstGeom prst="hexagon">
            <a:avLst>
              <a:gd name="adj" fmla="val 42844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Талантливые и </a:t>
            </a:r>
          </a:p>
          <a:p>
            <a:pPr algn="ctr"/>
            <a:r>
              <a:rPr lang="ru-RU" dirty="0" smtClean="0"/>
              <a:t>одаренные</a:t>
            </a:r>
            <a:endParaRPr lang="ru-RU" dirty="0"/>
          </a:p>
        </p:txBody>
      </p:sp>
      <p:pic>
        <p:nvPicPr>
          <p:cNvPr id="23" name="Picture 2" descr="C:\Users\Администратор\Desktop\100PHOTO\SAM_359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357562"/>
            <a:ext cx="1964545" cy="1309697"/>
          </a:xfrm>
          <a:prstGeom prst="round2DiagRect">
            <a:avLst>
              <a:gd name="adj1" fmla="val 16667"/>
              <a:gd name="adj2" fmla="val 5792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SAM_047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572000" y="1928802"/>
            <a:ext cx="1714512" cy="1321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5" descr="C:\Users\Администратор\Desktop\100PHOTO\SAM_36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28604"/>
            <a:ext cx="1714512" cy="1333510"/>
          </a:xfrm>
          <a:prstGeom prst="round2SameRect">
            <a:avLst/>
          </a:prstGeom>
          <a:noFill/>
        </p:spPr>
      </p:pic>
      <p:pic>
        <p:nvPicPr>
          <p:cNvPr id="27" name="Picture 4" descr="C:\Users\Администратор\Desktop\100PHOTO\SAM_36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428604"/>
            <a:ext cx="1625829" cy="1309675"/>
          </a:xfrm>
          <a:prstGeom prst="flowChartDocument">
            <a:avLst/>
          </a:prstGeom>
          <a:noFill/>
        </p:spPr>
      </p:pic>
      <p:pic>
        <p:nvPicPr>
          <p:cNvPr id="29" name="Picture 3" descr="C:\Users\Администратор\Desktop\100PHOTO\SAM_367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4572008"/>
            <a:ext cx="2750331" cy="1833554"/>
          </a:xfrm>
          <a:prstGeom prst="star12">
            <a:avLst/>
          </a:prstGeom>
          <a:noFill/>
        </p:spPr>
      </p:pic>
      <p:pic>
        <p:nvPicPr>
          <p:cNvPr id="30" name="Picture 2" descr="I:\DCIM\100PHOTO\SAM_369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298" y="4857760"/>
            <a:ext cx="1893107" cy="1262072"/>
          </a:xfrm>
          <a:prstGeom prst="cloud">
            <a:avLst/>
          </a:prstGeom>
          <a:noFill/>
        </p:spPr>
      </p:pic>
      <p:pic>
        <p:nvPicPr>
          <p:cNvPr id="32" name="Picture 3" descr="C:\Users\Администратор\Desktop\100PHOTO\SAM_366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2066" y="3429000"/>
            <a:ext cx="1785950" cy="1190633"/>
          </a:xfrm>
          <a:prstGeom prst="rect">
            <a:avLst/>
          </a:prstGeom>
          <a:noFill/>
        </p:spPr>
      </p:pic>
      <p:pic>
        <p:nvPicPr>
          <p:cNvPr id="33" name="Рисунок 32" descr="C:\Users\Администратор\Desktop\МОИ отчеты\Урок1\SAM_3622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488" y="2000240"/>
            <a:ext cx="1585913" cy="127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 descr="C:\Users\Администратор\Desktop\окушылар\20131117_152345.jpg"/>
          <p:cNvPicPr>
            <a:picLocks noChangeAspect="1" noChangeArrowheads="1"/>
          </p:cNvPicPr>
          <p:nvPr/>
        </p:nvPicPr>
        <p:blipFill>
          <a:blip r:embed="rId11" cstate="print"/>
          <a:srcRect l="5262" t="4094" r="3509" b="4678"/>
          <a:stretch>
            <a:fillRect/>
          </a:stretch>
        </p:blipFill>
        <p:spPr bwMode="auto">
          <a:xfrm rot="5400000">
            <a:off x="4121047" y="3737077"/>
            <a:ext cx="1321602" cy="991201"/>
          </a:xfrm>
          <a:prstGeom prst="rect">
            <a:avLst/>
          </a:prstGeom>
          <a:noFill/>
        </p:spPr>
      </p:pic>
      <p:pic>
        <p:nvPicPr>
          <p:cNvPr id="15364" name="Picture 4" descr="C:\Users\Администратор\Desktop\МОИ отчеты\Урок1\SAM_367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1868" y="5334032"/>
            <a:ext cx="2285952" cy="1523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ChangeArrowheads="1"/>
          </p:cNvSpPr>
          <p:nvPr/>
        </p:nvSpPr>
        <p:spPr bwMode="auto">
          <a:xfrm>
            <a:off x="971550" y="620713"/>
            <a:ext cx="7129463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66FF"/>
                </a:solidFill>
              </a:rPr>
              <a:t>                                  </a:t>
            </a:r>
            <a:r>
              <a:rPr lang="ru-RU" sz="4400" b="1" dirty="0">
                <a:solidFill>
                  <a:srgbClr val="0066FF"/>
                </a:solidFill>
                <a:latin typeface="Monotype Corsiva" pitchFamily="66" charset="0"/>
              </a:rPr>
              <a:t>Итоги урока:</a:t>
            </a:r>
          </a:p>
          <a:p>
            <a:endParaRPr lang="ru-RU" sz="2400" dirty="0">
              <a:solidFill>
                <a:srgbClr val="0066FF"/>
              </a:solidFill>
              <a:latin typeface="Monotype Corsiva" pitchFamily="66" charset="0"/>
            </a:endParaRPr>
          </a:p>
          <a:p>
            <a:r>
              <a:rPr lang="ru-RU" sz="2400" dirty="0">
                <a:solidFill>
                  <a:srgbClr val="0066FF"/>
                </a:solidFill>
                <a:latin typeface="Monotype Corsiva" pitchFamily="66" charset="0"/>
              </a:rPr>
              <a:t>     Цель урока была  достигнута.Учащиеся с большим интересом выполняли задания – у многих повысилась мотивация к работе. Ученики научились не бояться выражать свои мысли, </a:t>
            </a:r>
            <a:r>
              <a:rPr lang="ru-RU" sz="2400" dirty="0" err="1">
                <a:solidFill>
                  <a:srgbClr val="0066FF"/>
                </a:solidFill>
                <a:latin typeface="Monotype Corsiva" pitchFamily="66" charset="0"/>
              </a:rPr>
              <a:t>взаимообучаться</a:t>
            </a:r>
            <a:r>
              <a:rPr lang="ru-RU" sz="2400" dirty="0">
                <a:solidFill>
                  <a:srgbClr val="0066FF"/>
                </a:solidFill>
                <a:latin typeface="Monotype Corsiva" pitchFamily="66" charset="0"/>
              </a:rPr>
              <a:t>, слушать друг друга, приходить к одному общему решению.</a:t>
            </a:r>
          </a:p>
          <a:p>
            <a:endParaRPr lang="ru-RU" sz="2400" dirty="0">
              <a:solidFill>
                <a:srgbClr val="0066FF"/>
              </a:solidFill>
              <a:latin typeface="Monotype Corsiva" pitchFamily="66" charset="0"/>
            </a:endParaRPr>
          </a:p>
          <a:p>
            <a:r>
              <a:rPr lang="ru-RU" sz="2400" dirty="0">
                <a:solidFill>
                  <a:srgbClr val="0066FF"/>
                </a:solidFill>
                <a:latin typeface="Monotype Corsiva" pitchFamily="66" charset="0"/>
              </a:rPr>
              <a:t>     Я научилась «слушать и слышать» детей: быть «наставником», направлять ребят, а не подсказывать         и самой выполнять задания за них.   Новые  методы, применённые  мною  на  практике,  я  с  удовольствием  буду  применять  в  дальнейшей  педагогической 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428604"/>
            <a:ext cx="4040188" cy="639762"/>
          </a:xfrm>
        </p:spPr>
        <p:txBody>
          <a:bodyPr/>
          <a:lstStyle/>
          <a:p>
            <a:r>
              <a:rPr lang="ru-RU" dirty="0" smtClean="0"/>
              <a:t>Успехи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1500174"/>
            <a:ext cx="2185974" cy="395128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Вовлечение в учебный процесс учащихся с низкой </a:t>
            </a:r>
            <a:r>
              <a:rPr lang="ru-RU" dirty="0" err="1" smtClean="0"/>
              <a:t>саморегуляцией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Работа в группах, парах, индивидуально, критическое мышление, диалоговое обучение</a:t>
            </a:r>
          </a:p>
          <a:p>
            <a:r>
              <a:rPr lang="ru-RU" dirty="0" smtClean="0"/>
              <a:t>Создание </a:t>
            </a:r>
            <a:r>
              <a:rPr lang="ru-RU" dirty="0" err="1" smtClean="0"/>
              <a:t>коллаборативной</a:t>
            </a:r>
            <a:r>
              <a:rPr lang="ru-RU" dirty="0" smtClean="0"/>
              <a:t> среды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214678" y="500042"/>
            <a:ext cx="5472123" cy="639762"/>
          </a:xfrm>
        </p:spPr>
        <p:txBody>
          <a:bodyPr/>
          <a:lstStyle/>
          <a:p>
            <a:r>
              <a:rPr lang="ru-RU" dirty="0" smtClean="0"/>
              <a:t>Трудности          Пути решения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143240" y="1500174"/>
            <a:ext cx="2214577" cy="2643206"/>
          </a:xfrm>
        </p:spPr>
        <p:txBody>
          <a:bodyPr>
            <a:normAutofit/>
          </a:bodyPr>
          <a:lstStyle/>
          <a:p>
            <a:pPr fontAlgn="t"/>
            <a:r>
              <a:rPr lang="ru-RU" sz="1800" dirty="0" smtClean="0"/>
              <a:t>Соблюдение времени, отведенного на задание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800" dirty="0" smtClean="0"/>
              <a:t>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sz="1800" dirty="0" smtClean="0"/>
              <a:t>    Критериальное   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800" dirty="0" smtClean="0"/>
              <a:t>     оценивание  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800" dirty="0" smtClean="0"/>
              <a:t>      работы групп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endParaRPr lang="ru-RU" dirty="0" smtClean="0"/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57818" y="928671"/>
          <a:ext cx="3429023" cy="5929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23"/>
              </a:tblGrid>
              <a:tr h="191776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Продолжить работу  по формированию</a:t>
                      </a:r>
                      <a:r>
                        <a:rPr lang="ru-RU" baseline="0" dirty="0" smtClean="0"/>
                        <a:t> микро климата класса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63958"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Разрабатывать совместно с учениками этапы  </a:t>
                      </a:r>
                      <a:r>
                        <a:rPr lang="ru-RU" dirty="0" err="1" smtClean="0"/>
                        <a:t>критериального</a:t>
                      </a:r>
                      <a:r>
                        <a:rPr lang="ru-RU" dirty="0" smtClean="0"/>
                        <a:t> оценивания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47164"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Планируя урок, учитывать возрастные особенности и личностные качества каждого учащегося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00443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Организовывать</a:t>
                      </a:r>
                      <a:r>
                        <a:rPr lang="ru-RU" baseline="0" dirty="0" smtClean="0"/>
                        <a:t> сотрудничество между успевающими и не успевающими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271</Words>
  <Application>Microsoft Office PowerPoint</Application>
  <PresentationFormat>Экран (4:3)</PresentationFormat>
  <Paragraphs>64</Paragraphs>
  <Slides>5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Диаграмма</vt:lpstr>
      <vt:lpstr>Тема урока: «Когда лучше выполнять                                             домашнее задание?»</vt:lpstr>
      <vt:lpstr>Слайд 2</vt:lpstr>
      <vt:lpstr>Слайд 3</vt:lpstr>
      <vt:lpstr>Слайд 4</vt:lpstr>
      <vt:lpstr>Слайд 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BEST</dc:creator>
  <cp:lastModifiedBy>BEST</cp:lastModifiedBy>
  <cp:revision>22</cp:revision>
  <dcterms:created xsi:type="dcterms:W3CDTF">2013-11-17T10:19:39Z</dcterms:created>
  <dcterms:modified xsi:type="dcterms:W3CDTF">2013-11-27T13:27:30Z</dcterms:modified>
</cp:coreProperties>
</file>